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918400" cy="21945600"/>
  <p:notesSz cx="6858000" cy="9144000"/>
  <p:defaultTextStyle>
    <a:defPPr>
      <a:defRPr lang="en-US"/>
    </a:defPPr>
    <a:lvl1pPr marL="0" algn="l" defTabSz="3135020" rtl="0" eaLnBrk="1" latinLnBrk="0" hangingPunct="1">
      <a:defRPr sz="6200" kern="1200">
        <a:solidFill>
          <a:schemeClr val="tx1"/>
        </a:solidFill>
        <a:latin typeface="+mn-lt"/>
        <a:ea typeface="+mn-ea"/>
        <a:cs typeface="+mn-cs"/>
      </a:defRPr>
    </a:lvl1pPr>
    <a:lvl2pPr marL="1567510" algn="l" defTabSz="3135020" rtl="0" eaLnBrk="1" latinLnBrk="0" hangingPunct="1">
      <a:defRPr sz="6200" kern="1200">
        <a:solidFill>
          <a:schemeClr val="tx1"/>
        </a:solidFill>
        <a:latin typeface="+mn-lt"/>
        <a:ea typeface="+mn-ea"/>
        <a:cs typeface="+mn-cs"/>
      </a:defRPr>
    </a:lvl2pPr>
    <a:lvl3pPr marL="3135020" algn="l" defTabSz="3135020" rtl="0" eaLnBrk="1" latinLnBrk="0" hangingPunct="1">
      <a:defRPr sz="6200" kern="1200">
        <a:solidFill>
          <a:schemeClr val="tx1"/>
        </a:solidFill>
        <a:latin typeface="+mn-lt"/>
        <a:ea typeface="+mn-ea"/>
        <a:cs typeface="+mn-cs"/>
      </a:defRPr>
    </a:lvl3pPr>
    <a:lvl4pPr marL="4702531" algn="l" defTabSz="3135020" rtl="0" eaLnBrk="1" latinLnBrk="0" hangingPunct="1">
      <a:defRPr sz="6200" kern="1200">
        <a:solidFill>
          <a:schemeClr val="tx1"/>
        </a:solidFill>
        <a:latin typeface="+mn-lt"/>
        <a:ea typeface="+mn-ea"/>
        <a:cs typeface="+mn-cs"/>
      </a:defRPr>
    </a:lvl4pPr>
    <a:lvl5pPr marL="6270041" algn="l" defTabSz="3135020" rtl="0" eaLnBrk="1" latinLnBrk="0" hangingPunct="1">
      <a:defRPr sz="6200" kern="1200">
        <a:solidFill>
          <a:schemeClr val="tx1"/>
        </a:solidFill>
        <a:latin typeface="+mn-lt"/>
        <a:ea typeface="+mn-ea"/>
        <a:cs typeface="+mn-cs"/>
      </a:defRPr>
    </a:lvl5pPr>
    <a:lvl6pPr marL="7837551" algn="l" defTabSz="3135020" rtl="0" eaLnBrk="1" latinLnBrk="0" hangingPunct="1">
      <a:defRPr sz="6200" kern="1200">
        <a:solidFill>
          <a:schemeClr val="tx1"/>
        </a:solidFill>
        <a:latin typeface="+mn-lt"/>
        <a:ea typeface="+mn-ea"/>
        <a:cs typeface="+mn-cs"/>
      </a:defRPr>
    </a:lvl6pPr>
    <a:lvl7pPr marL="9405061" algn="l" defTabSz="3135020" rtl="0" eaLnBrk="1" latinLnBrk="0" hangingPunct="1">
      <a:defRPr sz="6200" kern="1200">
        <a:solidFill>
          <a:schemeClr val="tx1"/>
        </a:solidFill>
        <a:latin typeface="+mn-lt"/>
        <a:ea typeface="+mn-ea"/>
        <a:cs typeface="+mn-cs"/>
      </a:defRPr>
    </a:lvl7pPr>
    <a:lvl8pPr marL="10972571" algn="l" defTabSz="3135020" rtl="0" eaLnBrk="1" latinLnBrk="0" hangingPunct="1">
      <a:defRPr sz="6200" kern="1200">
        <a:solidFill>
          <a:schemeClr val="tx1"/>
        </a:solidFill>
        <a:latin typeface="+mn-lt"/>
        <a:ea typeface="+mn-ea"/>
        <a:cs typeface="+mn-cs"/>
      </a:defRPr>
    </a:lvl8pPr>
    <a:lvl9pPr marL="12540082" algn="l" defTabSz="3135020" rtl="0" eaLnBrk="1" latinLnBrk="0" hangingPunct="1">
      <a:defRPr sz="6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131"/>
    <p:restoredTop sz="94490"/>
  </p:normalViewPr>
  <p:slideViewPr>
    <p:cSldViewPr>
      <p:cViewPr>
        <p:scale>
          <a:sx n="28" d="100"/>
          <a:sy n="28" d="100"/>
        </p:scale>
        <p:origin x="2216" y="280"/>
      </p:cViewPr>
      <p:guideLst>
        <p:guide orient="horz" pos="6912"/>
        <p:guide pos="103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E3D429-B729-954E-8624-18D41CC3DA1E}" type="datetimeFigureOut">
              <a:rPr lang="en-US" smtClean="0"/>
              <a:t>11/1/17</a:t>
            </a:fld>
            <a:endParaRPr lang="en-US" dirty="0"/>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585B4C-87FD-C04A-A74A-B90C652386D8}" type="slidenum">
              <a:rPr lang="en-US" smtClean="0"/>
              <a:t>‹#›</a:t>
            </a:fld>
            <a:endParaRPr lang="en-US" dirty="0"/>
          </a:p>
        </p:txBody>
      </p:sp>
    </p:spTree>
    <p:extLst>
      <p:ext uri="{BB962C8B-B14F-4D97-AF65-F5344CB8AC3E}">
        <p14:creationId xmlns:p14="http://schemas.microsoft.com/office/powerpoint/2010/main" val="1764621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817362"/>
            <a:ext cx="27980640" cy="4704080"/>
          </a:xfrm>
        </p:spPr>
        <p:txBody>
          <a:bodyPr/>
          <a:lstStyle/>
          <a:p>
            <a:r>
              <a:rPr lang="en-US" smtClean="0"/>
              <a:t>Click to edit Master title style</a:t>
            </a:r>
            <a:endParaRPr lang="en-US"/>
          </a:p>
        </p:txBody>
      </p:sp>
      <p:sp>
        <p:nvSpPr>
          <p:cNvPr id="3" name="Subtitle 2"/>
          <p:cNvSpPr>
            <a:spLocks noGrp="1"/>
          </p:cNvSpPr>
          <p:nvPr>
            <p:ph type="subTitle" idx="1"/>
          </p:nvPr>
        </p:nvSpPr>
        <p:spPr>
          <a:xfrm>
            <a:off x="4937760" y="12435840"/>
            <a:ext cx="23042880" cy="5608320"/>
          </a:xfrm>
        </p:spPr>
        <p:txBody>
          <a:bodyPr/>
          <a:lstStyle>
            <a:lvl1pPr marL="0" indent="0" algn="ctr">
              <a:buNone/>
              <a:defRPr>
                <a:solidFill>
                  <a:schemeClr val="tx1">
                    <a:tint val="75000"/>
                  </a:schemeClr>
                </a:solidFill>
              </a:defRPr>
            </a:lvl1pPr>
            <a:lvl2pPr marL="1567510" indent="0" algn="ctr">
              <a:buNone/>
              <a:defRPr>
                <a:solidFill>
                  <a:schemeClr val="tx1">
                    <a:tint val="75000"/>
                  </a:schemeClr>
                </a:solidFill>
              </a:defRPr>
            </a:lvl2pPr>
            <a:lvl3pPr marL="3135020" indent="0" algn="ctr">
              <a:buNone/>
              <a:defRPr>
                <a:solidFill>
                  <a:schemeClr val="tx1">
                    <a:tint val="75000"/>
                  </a:schemeClr>
                </a:solidFill>
              </a:defRPr>
            </a:lvl3pPr>
            <a:lvl4pPr marL="4702531" indent="0" algn="ctr">
              <a:buNone/>
              <a:defRPr>
                <a:solidFill>
                  <a:schemeClr val="tx1">
                    <a:tint val="75000"/>
                  </a:schemeClr>
                </a:solidFill>
              </a:defRPr>
            </a:lvl4pPr>
            <a:lvl5pPr marL="6270041" indent="0" algn="ctr">
              <a:buNone/>
              <a:defRPr>
                <a:solidFill>
                  <a:schemeClr val="tx1">
                    <a:tint val="75000"/>
                  </a:schemeClr>
                </a:solidFill>
              </a:defRPr>
            </a:lvl5pPr>
            <a:lvl6pPr marL="7837551" indent="0" algn="ctr">
              <a:buNone/>
              <a:defRPr>
                <a:solidFill>
                  <a:schemeClr val="tx1">
                    <a:tint val="75000"/>
                  </a:schemeClr>
                </a:solidFill>
              </a:defRPr>
            </a:lvl6pPr>
            <a:lvl7pPr marL="9405061" indent="0" algn="ctr">
              <a:buNone/>
              <a:defRPr>
                <a:solidFill>
                  <a:schemeClr val="tx1">
                    <a:tint val="75000"/>
                  </a:schemeClr>
                </a:solidFill>
              </a:defRPr>
            </a:lvl7pPr>
            <a:lvl8pPr marL="10972571" indent="0" algn="ctr">
              <a:buNone/>
              <a:defRPr>
                <a:solidFill>
                  <a:schemeClr val="tx1">
                    <a:tint val="75000"/>
                  </a:schemeClr>
                </a:solidFill>
              </a:defRPr>
            </a:lvl8pPr>
            <a:lvl9pPr marL="1254008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E191092-0A30-4C51-9053-0CBF8968EEE2}" type="datetimeFigureOut">
              <a:rPr lang="en-US" smtClean="0"/>
              <a:t>11/1/17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6B5597-0E7C-470D-BE2F-E28EB744D489}"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191092-0A30-4C51-9053-0CBF8968EEE2}" type="datetimeFigureOut">
              <a:rPr lang="en-US" smtClean="0"/>
              <a:t>11/1/17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6B5597-0E7C-470D-BE2F-E28EB744D489}"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919310" y="2814321"/>
            <a:ext cx="26660477" cy="5991860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926459" y="2814321"/>
            <a:ext cx="79444213" cy="5991860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191092-0A30-4C51-9053-0CBF8968EEE2}" type="datetimeFigureOut">
              <a:rPr lang="en-US" smtClean="0"/>
              <a:t>11/1/17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6B5597-0E7C-470D-BE2F-E28EB744D489}"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191092-0A30-4C51-9053-0CBF8968EEE2}" type="datetimeFigureOut">
              <a:rPr lang="en-US" smtClean="0"/>
              <a:t>11/1/17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6B5597-0E7C-470D-BE2F-E28EB744D489}"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14102082"/>
            <a:ext cx="27980640" cy="4358640"/>
          </a:xfrm>
        </p:spPr>
        <p:txBody>
          <a:bodyPr anchor="t"/>
          <a:lstStyle>
            <a:lvl1pPr algn="l">
              <a:defRPr sz="13700" b="1" cap="all"/>
            </a:lvl1pPr>
          </a:lstStyle>
          <a:p>
            <a:r>
              <a:rPr lang="en-US" smtClean="0"/>
              <a:t>Click to edit Master title style</a:t>
            </a:r>
            <a:endParaRPr lang="en-US"/>
          </a:p>
        </p:txBody>
      </p:sp>
      <p:sp>
        <p:nvSpPr>
          <p:cNvPr id="3" name="Text Placeholder 2"/>
          <p:cNvSpPr>
            <a:spLocks noGrp="1"/>
          </p:cNvSpPr>
          <p:nvPr>
            <p:ph type="body" idx="1"/>
          </p:nvPr>
        </p:nvSpPr>
        <p:spPr>
          <a:xfrm>
            <a:off x="2600327" y="9301483"/>
            <a:ext cx="27980640" cy="4800598"/>
          </a:xfrm>
        </p:spPr>
        <p:txBody>
          <a:bodyPr anchor="b"/>
          <a:lstStyle>
            <a:lvl1pPr marL="0" indent="0">
              <a:buNone/>
              <a:defRPr sz="6900">
                <a:solidFill>
                  <a:schemeClr val="tx1">
                    <a:tint val="75000"/>
                  </a:schemeClr>
                </a:solidFill>
              </a:defRPr>
            </a:lvl1pPr>
            <a:lvl2pPr marL="1567510" indent="0">
              <a:buNone/>
              <a:defRPr sz="6200">
                <a:solidFill>
                  <a:schemeClr val="tx1">
                    <a:tint val="75000"/>
                  </a:schemeClr>
                </a:solidFill>
              </a:defRPr>
            </a:lvl2pPr>
            <a:lvl3pPr marL="3135020" indent="0">
              <a:buNone/>
              <a:defRPr sz="5500">
                <a:solidFill>
                  <a:schemeClr val="tx1">
                    <a:tint val="75000"/>
                  </a:schemeClr>
                </a:solidFill>
              </a:defRPr>
            </a:lvl3pPr>
            <a:lvl4pPr marL="4702531" indent="0">
              <a:buNone/>
              <a:defRPr sz="4800">
                <a:solidFill>
                  <a:schemeClr val="tx1">
                    <a:tint val="75000"/>
                  </a:schemeClr>
                </a:solidFill>
              </a:defRPr>
            </a:lvl4pPr>
            <a:lvl5pPr marL="6270041" indent="0">
              <a:buNone/>
              <a:defRPr sz="4800">
                <a:solidFill>
                  <a:schemeClr val="tx1">
                    <a:tint val="75000"/>
                  </a:schemeClr>
                </a:solidFill>
              </a:defRPr>
            </a:lvl5pPr>
            <a:lvl6pPr marL="7837551" indent="0">
              <a:buNone/>
              <a:defRPr sz="4800">
                <a:solidFill>
                  <a:schemeClr val="tx1">
                    <a:tint val="75000"/>
                  </a:schemeClr>
                </a:solidFill>
              </a:defRPr>
            </a:lvl6pPr>
            <a:lvl7pPr marL="9405061" indent="0">
              <a:buNone/>
              <a:defRPr sz="4800">
                <a:solidFill>
                  <a:schemeClr val="tx1">
                    <a:tint val="75000"/>
                  </a:schemeClr>
                </a:solidFill>
              </a:defRPr>
            </a:lvl7pPr>
            <a:lvl8pPr marL="10972571" indent="0">
              <a:buNone/>
              <a:defRPr sz="4800">
                <a:solidFill>
                  <a:schemeClr val="tx1">
                    <a:tint val="75000"/>
                  </a:schemeClr>
                </a:solidFill>
              </a:defRPr>
            </a:lvl8pPr>
            <a:lvl9pPr marL="12540082" indent="0">
              <a:buNone/>
              <a:defRPr sz="4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191092-0A30-4C51-9053-0CBF8968EEE2}" type="datetimeFigureOut">
              <a:rPr lang="en-US" smtClean="0"/>
              <a:t>11/1/17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6B5597-0E7C-470D-BE2F-E28EB744D489}"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926457" y="16388081"/>
            <a:ext cx="53052343" cy="4634484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9527442" y="16388081"/>
            <a:ext cx="53052347" cy="4634484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E191092-0A30-4C51-9053-0CBF8968EEE2}" type="datetimeFigureOut">
              <a:rPr lang="en-US" smtClean="0"/>
              <a:t>11/1/17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6B5597-0E7C-470D-BE2F-E28EB744D489}"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920" y="878842"/>
            <a:ext cx="29626560" cy="3657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45920" y="4912362"/>
            <a:ext cx="14544677" cy="204723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smtClean="0"/>
              <a:t>Click to edit Master text styles</a:t>
            </a:r>
          </a:p>
        </p:txBody>
      </p:sp>
      <p:sp>
        <p:nvSpPr>
          <p:cNvPr id="4" name="Content Placeholder 3"/>
          <p:cNvSpPr>
            <a:spLocks noGrp="1"/>
          </p:cNvSpPr>
          <p:nvPr>
            <p:ph sz="half" idx="2"/>
          </p:nvPr>
        </p:nvSpPr>
        <p:spPr>
          <a:xfrm>
            <a:off x="1645920" y="6959600"/>
            <a:ext cx="14544677" cy="1264412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722092" y="4912362"/>
            <a:ext cx="14550390" cy="204723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smtClean="0"/>
              <a:t>Click to edit Master text styles</a:t>
            </a:r>
          </a:p>
        </p:txBody>
      </p:sp>
      <p:sp>
        <p:nvSpPr>
          <p:cNvPr id="6" name="Content Placeholder 5"/>
          <p:cNvSpPr>
            <a:spLocks noGrp="1"/>
          </p:cNvSpPr>
          <p:nvPr>
            <p:ph sz="quarter" idx="4"/>
          </p:nvPr>
        </p:nvSpPr>
        <p:spPr>
          <a:xfrm>
            <a:off x="16722092" y="6959600"/>
            <a:ext cx="14550390" cy="1264412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191092-0A30-4C51-9053-0CBF8968EEE2}" type="datetimeFigureOut">
              <a:rPr lang="en-US" smtClean="0"/>
              <a:t>11/1/17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66B5597-0E7C-470D-BE2F-E28EB744D489}"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191092-0A30-4C51-9053-0CBF8968EEE2}" type="datetimeFigureOut">
              <a:rPr lang="en-US" smtClean="0"/>
              <a:t>11/1/17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66B5597-0E7C-470D-BE2F-E28EB744D489}"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191092-0A30-4C51-9053-0CBF8968EEE2}" type="datetimeFigureOut">
              <a:rPr lang="en-US" smtClean="0"/>
              <a:t>11/1/17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66B5597-0E7C-470D-BE2F-E28EB744D489}"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2" y="873760"/>
            <a:ext cx="10829927" cy="3718560"/>
          </a:xfrm>
        </p:spPr>
        <p:txBody>
          <a:bodyPr anchor="b"/>
          <a:lstStyle>
            <a:lvl1pPr algn="l">
              <a:defRPr sz="6900" b="1"/>
            </a:lvl1pPr>
          </a:lstStyle>
          <a:p>
            <a:r>
              <a:rPr lang="en-US" smtClean="0"/>
              <a:t>Click to edit Master title style</a:t>
            </a:r>
            <a:endParaRPr lang="en-US"/>
          </a:p>
        </p:txBody>
      </p:sp>
      <p:sp>
        <p:nvSpPr>
          <p:cNvPr id="3" name="Content Placeholder 2"/>
          <p:cNvSpPr>
            <a:spLocks noGrp="1"/>
          </p:cNvSpPr>
          <p:nvPr>
            <p:ph idx="1"/>
          </p:nvPr>
        </p:nvSpPr>
        <p:spPr>
          <a:xfrm>
            <a:off x="12870180" y="873761"/>
            <a:ext cx="18402300" cy="18729962"/>
          </a:xfrm>
        </p:spPr>
        <p:txBody>
          <a:bodyPr/>
          <a:lstStyle>
            <a:lvl1pPr>
              <a:defRPr sz="11000"/>
            </a:lvl1pPr>
            <a:lvl2pPr>
              <a:defRPr sz="9600"/>
            </a:lvl2pPr>
            <a:lvl3pPr>
              <a:defRPr sz="8200"/>
            </a:lvl3pPr>
            <a:lvl4pPr>
              <a:defRPr sz="6900"/>
            </a:lvl4pPr>
            <a:lvl5pPr>
              <a:defRPr sz="6900"/>
            </a:lvl5pPr>
            <a:lvl6pPr>
              <a:defRPr sz="6900"/>
            </a:lvl6pPr>
            <a:lvl7pPr>
              <a:defRPr sz="6900"/>
            </a:lvl7pPr>
            <a:lvl8pPr>
              <a:defRPr sz="6900"/>
            </a:lvl8pPr>
            <a:lvl9pPr>
              <a:defRPr sz="6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45922" y="4592321"/>
            <a:ext cx="10829927" cy="15011402"/>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191092-0A30-4C51-9053-0CBF8968EEE2}" type="datetimeFigureOut">
              <a:rPr lang="en-US" smtClean="0"/>
              <a:t>11/1/17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6B5597-0E7C-470D-BE2F-E28EB744D489}"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15361920"/>
            <a:ext cx="19751040" cy="1813562"/>
          </a:xfrm>
        </p:spPr>
        <p:txBody>
          <a:bodyPr anchor="b"/>
          <a:lstStyle>
            <a:lvl1pPr algn="l">
              <a:defRPr sz="6900" b="1"/>
            </a:lvl1pPr>
          </a:lstStyle>
          <a:p>
            <a:r>
              <a:rPr lang="en-US" smtClean="0"/>
              <a:t>Click to edit Master title style</a:t>
            </a:r>
            <a:endParaRPr lang="en-US"/>
          </a:p>
        </p:txBody>
      </p:sp>
      <p:sp>
        <p:nvSpPr>
          <p:cNvPr id="3" name="Picture Placeholder 2"/>
          <p:cNvSpPr>
            <a:spLocks noGrp="1"/>
          </p:cNvSpPr>
          <p:nvPr>
            <p:ph type="pic" idx="1"/>
          </p:nvPr>
        </p:nvSpPr>
        <p:spPr>
          <a:xfrm>
            <a:off x="6452237" y="1960880"/>
            <a:ext cx="19751040" cy="13167360"/>
          </a:xfrm>
        </p:spPr>
        <p:txBody>
          <a:bodyPr/>
          <a:lstStyle>
            <a:lvl1pPr marL="0" indent="0">
              <a:buNone/>
              <a:defRPr sz="11000"/>
            </a:lvl1pPr>
            <a:lvl2pPr marL="1567510" indent="0">
              <a:buNone/>
              <a:defRPr sz="9600"/>
            </a:lvl2pPr>
            <a:lvl3pPr marL="3135020" indent="0">
              <a:buNone/>
              <a:defRPr sz="8200"/>
            </a:lvl3pPr>
            <a:lvl4pPr marL="4702531" indent="0">
              <a:buNone/>
              <a:defRPr sz="6900"/>
            </a:lvl4pPr>
            <a:lvl5pPr marL="6270041" indent="0">
              <a:buNone/>
              <a:defRPr sz="6900"/>
            </a:lvl5pPr>
            <a:lvl6pPr marL="7837551" indent="0">
              <a:buNone/>
              <a:defRPr sz="6900"/>
            </a:lvl6pPr>
            <a:lvl7pPr marL="9405061" indent="0">
              <a:buNone/>
              <a:defRPr sz="6900"/>
            </a:lvl7pPr>
            <a:lvl8pPr marL="10972571" indent="0">
              <a:buNone/>
              <a:defRPr sz="6900"/>
            </a:lvl8pPr>
            <a:lvl9pPr marL="12540082" indent="0">
              <a:buNone/>
              <a:defRPr sz="6900"/>
            </a:lvl9pPr>
          </a:lstStyle>
          <a:p>
            <a:endParaRPr lang="en-US" dirty="0"/>
          </a:p>
        </p:txBody>
      </p:sp>
      <p:sp>
        <p:nvSpPr>
          <p:cNvPr id="4" name="Text Placeholder 3"/>
          <p:cNvSpPr>
            <a:spLocks noGrp="1"/>
          </p:cNvSpPr>
          <p:nvPr>
            <p:ph type="body" sz="half" idx="2"/>
          </p:nvPr>
        </p:nvSpPr>
        <p:spPr>
          <a:xfrm>
            <a:off x="6452237" y="17175482"/>
            <a:ext cx="19751040" cy="2575558"/>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191092-0A30-4C51-9053-0CBF8968EEE2}" type="datetimeFigureOut">
              <a:rPr lang="en-US" smtClean="0"/>
              <a:t>11/1/17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6B5597-0E7C-470D-BE2F-E28EB744D489}"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878842"/>
            <a:ext cx="29626560" cy="3657600"/>
          </a:xfrm>
          <a:prstGeom prst="rect">
            <a:avLst/>
          </a:prstGeom>
        </p:spPr>
        <p:txBody>
          <a:bodyPr vert="horz" lIns="313502" tIns="156751" rIns="313502" bIns="1567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45920" y="5120641"/>
            <a:ext cx="29626560" cy="14483082"/>
          </a:xfrm>
          <a:prstGeom prst="rect">
            <a:avLst/>
          </a:prstGeom>
        </p:spPr>
        <p:txBody>
          <a:bodyPr vert="horz" lIns="313502" tIns="156751" rIns="313502" bIns="1567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45920" y="20340322"/>
            <a:ext cx="7680960" cy="1168400"/>
          </a:xfrm>
          <a:prstGeom prst="rect">
            <a:avLst/>
          </a:prstGeom>
        </p:spPr>
        <p:txBody>
          <a:bodyPr vert="horz" lIns="313502" tIns="156751" rIns="313502" bIns="156751" rtlCol="0" anchor="ctr"/>
          <a:lstStyle>
            <a:lvl1pPr algn="l">
              <a:defRPr sz="4100">
                <a:solidFill>
                  <a:schemeClr val="tx1">
                    <a:tint val="75000"/>
                  </a:schemeClr>
                </a:solidFill>
              </a:defRPr>
            </a:lvl1pPr>
          </a:lstStyle>
          <a:p>
            <a:fld id="{0E191092-0A30-4C51-9053-0CBF8968EEE2}" type="datetimeFigureOut">
              <a:rPr lang="en-US" smtClean="0"/>
              <a:t>11/1/17</a:t>
            </a:fld>
            <a:endParaRPr lang="en-US" dirty="0"/>
          </a:p>
        </p:txBody>
      </p:sp>
      <p:sp>
        <p:nvSpPr>
          <p:cNvPr id="5" name="Footer Placeholder 4"/>
          <p:cNvSpPr>
            <a:spLocks noGrp="1"/>
          </p:cNvSpPr>
          <p:nvPr>
            <p:ph type="ftr" sz="quarter" idx="3"/>
          </p:nvPr>
        </p:nvSpPr>
        <p:spPr>
          <a:xfrm>
            <a:off x="11247120" y="20340322"/>
            <a:ext cx="10424160" cy="1168400"/>
          </a:xfrm>
          <a:prstGeom prst="rect">
            <a:avLst/>
          </a:prstGeom>
        </p:spPr>
        <p:txBody>
          <a:bodyPr vert="horz" lIns="313502" tIns="156751" rIns="313502" bIns="156751" rtlCol="0" anchor="ctr"/>
          <a:lstStyle>
            <a:lvl1pPr algn="ctr">
              <a:defRPr sz="41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591520" y="20340322"/>
            <a:ext cx="7680960" cy="1168400"/>
          </a:xfrm>
          <a:prstGeom prst="rect">
            <a:avLst/>
          </a:prstGeom>
        </p:spPr>
        <p:txBody>
          <a:bodyPr vert="horz" lIns="313502" tIns="156751" rIns="313502" bIns="156751" rtlCol="0" anchor="ctr"/>
          <a:lstStyle>
            <a:lvl1pPr algn="r">
              <a:defRPr sz="4100">
                <a:solidFill>
                  <a:schemeClr val="tx1">
                    <a:tint val="75000"/>
                  </a:schemeClr>
                </a:solidFill>
              </a:defRPr>
            </a:lvl1pPr>
          </a:lstStyle>
          <a:p>
            <a:fld id="{A66B5597-0E7C-470D-BE2F-E28EB744D489}"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135020" rtl="0" eaLnBrk="1" latinLnBrk="0" hangingPunct="1">
        <a:spcBef>
          <a:spcPct val="0"/>
        </a:spcBef>
        <a:buNone/>
        <a:defRPr sz="15100" kern="1200">
          <a:solidFill>
            <a:schemeClr val="tx1"/>
          </a:solidFill>
          <a:latin typeface="+mj-lt"/>
          <a:ea typeface="+mj-ea"/>
          <a:cs typeface="+mj-cs"/>
        </a:defRPr>
      </a:lvl1pPr>
    </p:titleStyle>
    <p:bodyStyle>
      <a:lvl1pPr marL="1175633" indent="-1175633" algn="l" defTabSz="3135020"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7204" indent="-979694" algn="l" defTabSz="3135020"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776" indent="-783755" algn="l" defTabSz="3135020" rtl="0" eaLnBrk="1" latinLnBrk="0" hangingPunct="1">
        <a:spcBef>
          <a:spcPct val="20000"/>
        </a:spcBef>
        <a:buFont typeface="Arial" pitchFamily="34" charset="0"/>
        <a:buChar char="•"/>
        <a:defRPr sz="8200" kern="1200">
          <a:solidFill>
            <a:schemeClr val="tx1"/>
          </a:solidFill>
          <a:latin typeface="+mn-lt"/>
          <a:ea typeface="+mn-ea"/>
          <a:cs typeface="+mn-cs"/>
        </a:defRPr>
      </a:lvl3pPr>
      <a:lvl4pPr marL="548628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379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130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881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6327"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3837"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5020" rtl="0" eaLnBrk="1" latinLnBrk="0" hangingPunct="1">
        <a:defRPr sz="6200" kern="1200">
          <a:solidFill>
            <a:schemeClr val="tx1"/>
          </a:solidFill>
          <a:latin typeface="+mn-lt"/>
          <a:ea typeface="+mn-ea"/>
          <a:cs typeface="+mn-cs"/>
        </a:defRPr>
      </a:lvl1pPr>
      <a:lvl2pPr marL="1567510" algn="l" defTabSz="3135020" rtl="0" eaLnBrk="1" latinLnBrk="0" hangingPunct="1">
        <a:defRPr sz="6200" kern="1200">
          <a:solidFill>
            <a:schemeClr val="tx1"/>
          </a:solidFill>
          <a:latin typeface="+mn-lt"/>
          <a:ea typeface="+mn-ea"/>
          <a:cs typeface="+mn-cs"/>
        </a:defRPr>
      </a:lvl2pPr>
      <a:lvl3pPr marL="3135020" algn="l" defTabSz="3135020" rtl="0" eaLnBrk="1" latinLnBrk="0" hangingPunct="1">
        <a:defRPr sz="6200" kern="1200">
          <a:solidFill>
            <a:schemeClr val="tx1"/>
          </a:solidFill>
          <a:latin typeface="+mn-lt"/>
          <a:ea typeface="+mn-ea"/>
          <a:cs typeface="+mn-cs"/>
        </a:defRPr>
      </a:lvl3pPr>
      <a:lvl4pPr marL="4702531" algn="l" defTabSz="3135020" rtl="0" eaLnBrk="1" latinLnBrk="0" hangingPunct="1">
        <a:defRPr sz="6200" kern="1200">
          <a:solidFill>
            <a:schemeClr val="tx1"/>
          </a:solidFill>
          <a:latin typeface="+mn-lt"/>
          <a:ea typeface="+mn-ea"/>
          <a:cs typeface="+mn-cs"/>
        </a:defRPr>
      </a:lvl4pPr>
      <a:lvl5pPr marL="6270041" algn="l" defTabSz="3135020" rtl="0" eaLnBrk="1" latinLnBrk="0" hangingPunct="1">
        <a:defRPr sz="6200" kern="1200">
          <a:solidFill>
            <a:schemeClr val="tx1"/>
          </a:solidFill>
          <a:latin typeface="+mn-lt"/>
          <a:ea typeface="+mn-ea"/>
          <a:cs typeface="+mn-cs"/>
        </a:defRPr>
      </a:lvl5pPr>
      <a:lvl6pPr marL="7837551" algn="l" defTabSz="3135020" rtl="0" eaLnBrk="1" latinLnBrk="0" hangingPunct="1">
        <a:defRPr sz="6200" kern="1200">
          <a:solidFill>
            <a:schemeClr val="tx1"/>
          </a:solidFill>
          <a:latin typeface="+mn-lt"/>
          <a:ea typeface="+mn-ea"/>
          <a:cs typeface="+mn-cs"/>
        </a:defRPr>
      </a:lvl6pPr>
      <a:lvl7pPr marL="9405061" algn="l" defTabSz="3135020" rtl="0" eaLnBrk="1" latinLnBrk="0" hangingPunct="1">
        <a:defRPr sz="6200" kern="1200">
          <a:solidFill>
            <a:schemeClr val="tx1"/>
          </a:solidFill>
          <a:latin typeface="+mn-lt"/>
          <a:ea typeface="+mn-ea"/>
          <a:cs typeface="+mn-cs"/>
        </a:defRPr>
      </a:lvl7pPr>
      <a:lvl8pPr marL="10972571" algn="l" defTabSz="3135020" rtl="0" eaLnBrk="1" latinLnBrk="0" hangingPunct="1">
        <a:defRPr sz="6200" kern="1200">
          <a:solidFill>
            <a:schemeClr val="tx1"/>
          </a:solidFill>
          <a:latin typeface="+mn-lt"/>
          <a:ea typeface="+mn-ea"/>
          <a:cs typeface="+mn-cs"/>
        </a:defRPr>
      </a:lvl8pPr>
      <a:lvl9pPr marL="12540082" algn="l" defTabSz="3135020" rtl="0" eaLnBrk="1" latinLnBrk="0" hangingPunct="1">
        <a:defRPr sz="6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371600" y="317718"/>
            <a:ext cx="30175200" cy="861774"/>
          </a:xfrm>
          <a:prstGeom prst="rect">
            <a:avLst/>
          </a:prstGeom>
          <a:noFill/>
        </p:spPr>
        <p:txBody>
          <a:bodyPr wrap="square" rtlCol="0">
            <a:spAutoFit/>
          </a:bodyPr>
          <a:lstStyle/>
          <a:p>
            <a:pPr algn="ctr"/>
            <a:r>
              <a:rPr lang="en-US" sz="5000" dirty="0" smtClean="0"/>
              <a:t>THE IMPACT OF GESTURES ON PERCEPTIONS OF A HUMANOID ROBOT</a:t>
            </a:r>
            <a:endParaRPr lang="en-US" sz="5000" dirty="0"/>
          </a:p>
        </p:txBody>
      </p:sp>
      <p:sp>
        <p:nvSpPr>
          <p:cNvPr id="5" name="TextBox 4"/>
          <p:cNvSpPr txBox="1"/>
          <p:nvPr/>
        </p:nvSpPr>
        <p:spPr>
          <a:xfrm>
            <a:off x="1447800" y="1232118"/>
            <a:ext cx="30175200" cy="1815882"/>
          </a:xfrm>
          <a:prstGeom prst="rect">
            <a:avLst/>
          </a:prstGeom>
          <a:noFill/>
        </p:spPr>
        <p:txBody>
          <a:bodyPr wrap="square" rtlCol="0">
            <a:spAutoFit/>
          </a:bodyPr>
          <a:lstStyle/>
          <a:p>
            <a:pPr algn="ctr"/>
            <a:r>
              <a:rPr lang="en-US" sz="4000" dirty="0" smtClean="0"/>
              <a:t>Samantha Baker, Informatics</a:t>
            </a:r>
          </a:p>
          <a:p>
            <a:pPr algn="ctr"/>
            <a:r>
              <a:rPr lang="en-US" sz="3600" dirty="0" smtClean="0"/>
              <a:t>Mentor: Dr. Erin Walker, Assistant Professor</a:t>
            </a:r>
          </a:p>
          <a:p>
            <a:pPr algn="ctr"/>
            <a:r>
              <a:rPr lang="en-US" sz="3600" dirty="0" smtClean="0"/>
              <a:t>School of Computing, Informatics, &amp; Decision Systems Engineering</a:t>
            </a:r>
            <a:endParaRPr lang="en-US" sz="3600" dirty="0"/>
          </a:p>
        </p:txBody>
      </p:sp>
      <p:sp>
        <p:nvSpPr>
          <p:cNvPr id="6" name="TextBox 5"/>
          <p:cNvSpPr txBox="1"/>
          <p:nvPr/>
        </p:nvSpPr>
        <p:spPr>
          <a:xfrm>
            <a:off x="1752600" y="3429000"/>
            <a:ext cx="30175200" cy="1261884"/>
          </a:xfrm>
          <a:prstGeom prst="rect">
            <a:avLst/>
          </a:prstGeom>
          <a:noFill/>
        </p:spPr>
        <p:txBody>
          <a:bodyPr wrap="square" rtlCol="0">
            <a:spAutoFit/>
          </a:bodyPr>
          <a:lstStyle/>
          <a:p>
            <a:r>
              <a:rPr lang="en-US" sz="4000" b="1" dirty="0" smtClean="0"/>
              <a:t>Research questions: </a:t>
            </a:r>
            <a:r>
              <a:rPr lang="en-US" sz="4000" dirty="0" smtClean="0"/>
              <a:t>Does </a:t>
            </a:r>
            <a:r>
              <a:rPr lang="en-US" sz="3600" dirty="0" smtClean="0"/>
              <a:t>changing </a:t>
            </a:r>
            <a:r>
              <a:rPr lang="en-US" sz="3600" dirty="0"/>
              <a:t>the style of gestures performed by a humanoid </a:t>
            </a:r>
            <a:r>
              <a:rPr lang="en-US" sz="3600" dirty="0" smtClean="0"/>
              <a:t>robot </a:t>
            </a:r>
            <a:r>
              <a:rPr lang="en-US" sz="3600" dirty="0"/>
              <a:t>result in different perceptions of the robot’s friendliness and humanlike </a:t>
            </a:r>
            <a:r>
              <a:rPr lang="en-US" sz="3600" dirty="0" smtClean="0"/>
              <a:t>qualities?  Does the perceived gender of the robot impact those perceptions? </a:t>
            </a:r>
            <a:endParaRPr lang="en-US" sz="3600" dirty="0"/>
          </a:p>
        </p:txBody>
      </p:sp>
      <p:pic>
        <p:nvPicPr>
          <p:cNvPr id="7" name="Picture 6" descr="applet2.PNG"/>
          <p:cNvPicPr/>
          <p:nvPr/>
        </p:nvPicPr>
        <p:blipFill>
          <a:blip r:embed="rId3">
            <a:extLst>
              <a:ext uri="{28A0092B-C50C-407E-A947-70E740481C1C}">
                <a14:useLocalDpi xmlns:a14="http://schemas.microsoft.com/office/drawing/2010/main" val="0"/>
              </a:ext>
            </a:extLst>
          </a:blip>
          <a:srcRect/>
          <a:stretch>
            <a:fillRect/>
          </a:stretch>
        </p:blipFill>
        <p:spPr bwMode="auto">
          <a:xfrm>
            <a:off x="5714534" y="10296525"/>
            <a:ext cx="5240020" cy="4798060"/>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46125" y="6793795"/>
            <a:ext cx="8864600" cy="4483100"/>
          </a:xfrm>
          <a:prstGeom prst="rect">
            <a:avLst/>
          </a:prstGeom>
        </p:spPr>
      </p:pic>
      <p:sp>
        <p:nvSpPr>
          <p:cNvPr id="9" name="TextBox 8"/>
          <p:cNvSpPr txBox="1"/>
          <p:nvPr/>
        </p:nvSpPr>
        <p:spPr>
          <a:xfrm>
            <a:off x="11709157" y="5285690"/>
            <a:ext cx="9054813" cy="1508105"/>
          </a:xfrm>
          <a:prstGeom prst="rect">
            <a:avLst/>
          </a:prstGeom>
          <a:noFill/>
        </p:spPr>
        <p:txBody>
          <a:bodyPr wrap="square" rtlCol="0">
            <a:spAutoFit/>
          </a:bodyPr>
          <a:lstStyle/>
          <a:p>
            <a:r>
              <a:rPr lang="en-US" sz="3600" b="1" dirty="0" smtClean="0"/>
              <a:t>Emblematic Gestures</a:t>
            </a:r>
          </a:p>
          <a:p>
            <a:r>
              <a:rPr lang="en-US" sz="2800" dirty="0" smtClean="0"/>
              <a:t>These are the final gestures included in the study.  They do not represent the total gesture catalog. </a:t>
            </a:r>
            <a:endParaRPr lang="en-US" sz="2800" dirty="0"/>
          </a:p>
        </p:txBody>
      </p:sp>
      <p:sp>
        <p:nvSpPr>
          <p:cNvPr id="10" name="TextBox 9"/>
          <p:cNvSpPr txBox="1"/>
          <p:nvPr/>
        </p:nvSpPr>
        <p:spPr>
          <a:xfrm>
            <a:off x="1736443" y="9491424"/>
            <a:ext cx="5029200" cy="646331"/>
          </a:xfrm>
          <a:prstGeom prst="rect">
            <a:avLst/>
          </a:prstGeom>
          <a:noFill/>
        </p:spPr>
        <p:txBody>
          <a:bodyPr wrap="square" rtlCol="0">
            <a:spAutoFit/>
          </a:bodyPr>
          <a:lstStyle/>
          <a:p>
            <a:r>
              <a:rPr lang="en-US" sz="3600" b="1" dirty="0" smtClean="0"/>
              <a:t>Gesture Implementation</a:t>
            </a:r>
            <a:endParaRPr lang="en-US" sz="3600" b="1" dirty="0"/>
          </a:p>
        </p:txBody>
      </p:sp>
      <p:sp>
        <p:nvSpPr>
          <p:cNvPr id="11" name="TextBox 10"/>
          <p:cNvSpPr txBox="1"/>
          <p:nvPr/>
        </p:nvSpPr>
        <p:spPr>
          <a:xfrm>
            <a:off x="21797356" y="5407421"/>
            <a:ext cx="8620954" cy="4093428"/>
          </a:xfrm>
          <a:prstGeom prst="rect">
            <a:avLst/>
          </a:prstGeom>
          <a:noFill/>
        </p:spPr>
        <p:txBody>
          <a:bodyPr wrap="square" rtlCol="0">
            <a:spAutoFit/>
          </a:bodyPr>
          <a:lstStyle/>
          <a:p>
            <a:r>
              <a:rPr lang="en-US" sz="3600" b="1" dirty="0" smtClean="0"/>
              <a:t>Mechanical Turk Study</a:t>
            </a:r>
          </a:p>
          <a:p>
            <a:r>
              <a:rPr lang="en-US" sz="2800" dirty="0" smtClean="0"/>
              <a:t>I asked participants to rate their opinions on humanoid robots, then watch a short video of the NAO performing </a:t>
            </a:r>
            <a:r>
              <a:rPr lang="en-US" sz="2800" dirty="0" smtClean="0"/>
              <a:t> some gestures</a:t>
            </a:r>
            <a:r>
              <a:rPr lang="en-US" sz="2800" dirty="0" smtClean="0"/>
              <a:t>.  They then rated the robot on 5 scales:</a:t>
            </a:r>
          </a:p>
          <a:p>
            <a:r>
              <a:rPr lang="en-US" sz="2800" dirty="0" smtClean="0"/>
              <a:t>Like - Dislike, Friendly - Unfriendly, Lifelike - Cartoonish, Elegant - Rigid, and Humanlike </a:t>
            </a:r>
            <a:r>
              <a:rPr lang="mr-IN" sz="2800" dirty="0" smtClean="0"/>
              <a:t>–</a:t>
            </a:r>
            <a:r>
              <a:rPr lang="en-US" sz="2800" dirty="0" smtClean="0"/>
              <a:t> Machinelike.</a:t>
            </a:r>
          </a:p>
          <a:p>
            <a:pPr lvl="1"/>
            <a:endParaRPr lang="en-US" sz="2800" dirty="0" smtClean="0"/>
          </a:p>
          <a:p>
            <a:pPr lvl="1"/>
            <a:endParaRPr lang="en-US" sz="2800" dirty="0" smtClean="0"/>
          </a:p>
          <a:p>
            <a:endParaRPr lang="en-US" sz="2800" dirty="0"/>
          </a:p>
        </p:txBody>
      </p:sp>
      <p:sp>
        <p:nvSpPr>
          <p:cNvPr id="14" name="TextBox 13"/>
          <p:cNvSpPr txBox="1"/>
          <p:nvPr/>
        </p:nvSpPr>
        <p:spPr>
          <a:xfrm>
            <a:off x="11746125" y="11734800"/>
            <a:ext cx="9109717" cy="7971413"/>
          </a:xfrm>
          <a:prstGeom prst="rect">
            <a:avLst/>
          </a:prstGeom>
          <a:noFill/>
        </p:spPr>
        <p:txBody>
          <a:bodyPr wrap="square" rtlCol="0">
            <a:spAutoFit/>
          </a:bodyPr>
          <a:lstStyle/>
          <a:p>
            <a:r>
              <a:rPr lang="en-US" sz="3600" b="1" dirty="0" smtClean="0"/>
              <a:t>Hypotheses</a:t>
            </a:r>
          </a:p>
          <a:p>
            <a:r>
              <a:rPr lang="en-US" sz="2800" b="1" dirty="0" smtClean="0"/>
              <a:t>H1: </a:t>
            </a:r>
            <a:r>
              <a:rPr lang="en-US" sz="2800" dirty="0" smtClean="0"/>
              <a:t>Participants who reported feeling comfortable interacting with humanoid robots will like the robot more than those who didn’t.</a:t>
            </a:r>
          </a:p>
          <a:p>
            <a:r>
              <a:rPr lang="en-US" sz="2800" b="1" dirty="0" smtClean="0"/>
              <a:t>H2: </a:t>
            </a:r>
            <a:r>
              <a:rPr lang="en-US" sz="2800" dirty="0"/>
              <a:t>Participants who reported </a:t>
            </a:r>
            <a:r>
              <a:rPr lang="en-US" sz="2800" dirty="0" smtClean="0"/>
              <a:t>finding humanoid robots creepy </a:t>
            </a:r>
            <a:r>
              <a:rPr lang="en-US" sz="2800" dirty="0"/>
              <a:t>will like the robot </a:t>
            </a:r>
            <a:r>
              <a:rPr lang="en-US" sz="2800" dirty="0" smtClean="0"/>
              <a:t>less than </a:t>
            </a:r>
            <a:r>
              <a:rPr lang="en-US" sz="2800" dirty="0"/>
              <a:t>those who didn’t</a:t>
            </a:r>
            <a:r>
              <a:rPr lang="en-US" sz="2800" dirty="0" smtClean="0"/>
              <a:t>.</a:t>
            </a:r>
          </a:p>
          <a:p>
            <a:r>
              <a:rPr lang="en-US" sz="2800" b="1" dirty="0" smtClean="0"/>
              <a:t>H3:  </a:t>
            </a:r>
            <a:r>
              <a:rPr lang="en-US" sz="2800" dirty="0" smtClean="0"/>
              <a:t>There will be no significant difference between male    and female participants’ perceptions of the robot.</a:t>
            </a:r>
          </a:p>
          <a:p>
            <a:r>
              <a:rPr lang="en-US" sz="2800" b="1" dirty="0" smtClean="0"/>
              <a:t>H4: </a:t>
            </a:r>
            <a:r>
              <a:rPr lang="en-US" sz="2800" dirty="0" smtClean="0"/>
              <a:t>Participants who saw the cartoonish gestures will find the robot more friendly than participants who saw the realistic gestures or null case. </a:t>
            </a:r>
          </a:p>
          <a:p>
            <a:r>
              <a:rPr lang="en-US" sz="2800" b="1" dirty="0" smtClean="0"/>
              <a:t>H5: </a:t>
            </a:r>
            <a:r>
              <a:rPr lang="en-US" sz="2800" dirty="0"/>
              <a:t>Participants who saw the </a:t>
            </a:r>
            <a:r>
              <a:rPr lang="en-US" sz="2800" dirty="0" smtClean="0"/>
              <a:t>null case will </a:t>
            </a:r>
            <a:r>
              <a:rPr lang="en-US" sz="2800" dirty="0"/>
              <a:t>find the robot more </a:t>
            </a:r>
            <a:r>
              <a:rPr lang="en-US" sz="2800" dirty="0" smtClean="0"/>
              <a:t>elegant </a:t>
            </a:r>
            <a:r>
              <a:rPr lang="en-US" sz="2800" dirty="0"/>
              <a:t>than participants who saw the realistic gestures </a:t>
            </a:r>
            <a:r>
              <a:rPr lang="en-US" sz="2800" dirty="0" smtClean="0"/>
              <a:t>or cartoonish gestures. </a:t>
            </a:r>
          </a:p>
          <a:p>
            <a:r>
              <a:rPr lang="en-US" sz="2800" b="1" dirty="0" smtClean="0"/>
              <a:t>H6: </a:t>
            </a:r>
            <a:r>
              <a:rPr lang="en-US" sz="2800" dirty="0"/>
              <a:t>Participants who saw the </a:t>
            </a:r>
            <a:r>
              <a:rPr lang="en-US" sz="2800" dirty="0" smtClean="0"/>
              <a:t>realistic gestures will </a:t>
            </a:r>
            <a:r>
              <a:rPr lang="en-US" sz="2800" dirty="0"/>
              <a:t>find the robot more </a:t>
            </a:r>
            <a:r>
              <a:rPr lang="en-US" sz="2800" dirty="0" smtClean="0"/>
              <a:t>humanlike than </a:t>
            </a:r>
            <a:r>
              <a:rPr lang="en-US" sz="2800" dirty="0"/>
              <a:t>participants who saw </a:t>
            </a:r>
            <a:r>
              <a:rPr lang="en-US" sz="2800" dirty="0" smtClean="0"/>
              <a:t>the null case or </a:t>
            </a:r>
            <a:r>
              <a:rPr lang="en-US" sz="2800" dirty="0"/>
              <a:t>cartoonish gestures. </a:t>
            </a:r>
          </a:p>
          <a:p>
            <a:endParaRPr lang="en-US" sz="2800" b="1" dirty="0"/>
          </a:p>
        </p:txBody>
      </p:sp>
      <p:sp>
        <p:nvSpPr>
          <p:cNvPr id="15" name="TextBox 14"/>
          <p:cNvSpPr txBox="1"/>
          <p:nvPr/>
        </p:nvSpPr>
        <p:spPr>
          <a:xfrm>
            <a:off x="21857871" y="12968080"/>
            <a:ext cx="8861327" cy="1508105"/>
          </a:xfrm>
          <a:prstGeom prst="rect">
            <a:avLst/>
          </a:prstGeom>
          <a:noFill/>
        </p:spPr>
        <p:txBody>
          <a:bodyPr wrap="square" rtlCol="0">
            <a:spAutoFit/>
          </a:bodyPr>
          <a:lstStyle/>
          <a:p>
            <a:r>
              <a:rPr lang="en-US" sz="3600" b="1" dirty="0" smtClean="0"/>
              <a:t>Preliminary </a:t>
            </a:r>
            <a:r>
              <a:rPr lang="en-US" sz="3600" b="1" dirty="0" smtClean="0"/>
              <a:t>Results and Contributions</a:t>
            </a:r>
          </a:p>
          <a:p>
            <a:r>
              <a:rPr lang="en-US" sz="2800" dirty="0" smtClean="0"/>
              <a:t>At this point only the results for the first 155 participants are available for analysis.</a:t>
            </a:r>
            <a:endParaRPr lang="en-US" sz="2800"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45092" y="14375296"/>
            <a:ext cx="3543378" cy="2053670"/>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95054" y="14479736"/>
            <a:ext cx="3391463" cy="2179528"/>
          </a:xfrm>
          <a:prstGeom prst="rect">
            <a:avLst/>
          </a:prstGeom>
        </p:spPr>
      </p:pic>
      <p:sp>
        <p:nvSpPr>
          <p:cNvPr id="19" name="TextBox 18"/>
          <p:cNvSpPr txBox="1"/>
          <p:nvPr/>
        </p:nvSpPr>
        <p:spPr>
          <a:xfrm>
            <a:off x="26187609" y="14479736"/>
            <a:ext cx="2279358" cy="584775"/>
          </a:xfrm>
          <a:prstGeom prst="rect">
            <a:avLst/>
          </a:prstGeom>
          <a:noFill/>
        </p:spPr>
        <p:txBody>
          <a:bodyPr wrap="square" rtlCol="0">
            <a:spAutoFit/>
          </a:bodyPr>
          <a:lstStyle/>
          <a:p>
            <a:r>
              <a:rPr lang="en-US" sz="3200" b="1" dirty="0" smtClean="0"/>
              <a:t>H2:</a:t>
            </a:r>
            <a:endParaRPr lang="en-US" sz="3200" dirty="0"/>
          </a:p>
        </p:txBody>
      </p:sp>
      <p:sp>
        <p:nvSpPr>
          <p:cNvPr id="20" name="TextBox 19"/>
          <p:cNvSpPr txBox="1"/>
          <p:nvPr/>
        </p:nvSpPr>
        <p:spPr>
          <a:xfrm>
            <a:off x="21959470" y="14484743"/>
            <a:ext cx="2279358" cy="584775"/>
          </a:xfrm>
          <a:prstGeom prst="rect">
            <a:avLst/>
          </a:prstGeom>
          <a:noFill/>
        </p:spPr>
        <p:txBody>
          <a:bodyPr wrap="square" rtlCol="0">
            <a:spAutoFit/>
          </a:bodyPr>
          <a:lstStyle/>
          <a:p>
            <a:r>
              <a:rPr lang="en-US" sz="3200" b="1" dirty="0"/>
              <a:t>H1:</a:t>
            </a:r>
            <a:endParaRPr lang="en-US" sz="3200" dirty="0"/>
          </a:p>
        </p:txBody>
      </p:sp>
      <p:sp>
        <p:nvSpPr>
          <p:cNvPr id="12" name="TextBox 11"/>
          <p:cNvSpPr txBox="1"/>
          <p:nvPr/>
        </p:nvSpPr>
        <p:spPr>
          <a:xfrm>
            <a:off x="1752601" y="10290424"/>
            <a:ext cx="3961934" cy="2677656"/>
          </a:xfrm>
          <a:prstGeom prst="rect">
            <a:avLst/>
          </a:prstGeom>
          <a:noFill/>
        </p:spPr>
        <p:txBody>
          <a:bodyPr wrap="square" rtlCol="0">
            <a:spAutoFit/>
          </a:bodyPr>
          <a:lstStyle/>
          <a:p>
            <a:pPr marL="457200" indent="-457200">
              <a:buFont typeface="Arial" charset="0"/>
              <a:buChar char="•"/>
            </a:pPr>
            <a:r>
              <a:rPr lang="en-US" sz="2800" dirty="0" smtClean="0"/>
              <a:t>Python application</a:t>
            </a:r>
          </a:p>
          <a:p>
            <a:pPr marL="457200" indent="-457200">
              <a:buFont typeface="Arial" charset="0"/>
              <a:buChar char="•"/>
            </a:pPr>
            <a:r>
              <a:rPr lang="en-US" sz="2800" dirty="0" smtClean="0"/>
              <a:t>TKinter GUI</a:t>
            </a:r>
          </a:p>
          <a:p>
            <a:pPr marL="457200" indent="-457200">
              <a:buFont typeface="Arial" charset="0"/>
              <a:buChar char="•"/>
            </a:pPr>
            <a:r>
              <a:rPr lang="en-US" sz="2800" dirty="0" smtClean="0"/>
              <a:t>NAO API allows for angle interpolation using degrees or radians in every joint</a:t>
            </a: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42037" y="8296709"/>
            <a:ext cx="8877161" cy="4321063"/>
          </a:xfrm>
          <a:prstGeom prst="rect">
            <a:avLst/>
          </a:prstGeom>
        </p:spPr>
      </p:pic>
      <p:sp>
        <p:nvSpPr>
          <p:cNvPr id="22" name="TextBox 21"/>
          <p:cNvSpPr txBox="1"/>
          <p:nvPr/>
        </p:nvSpPr>
        <p:spPr>
          <a:xfrm>
            <a:off x="1752600" y="5334000"/>
            <a:ext cx="5029200" cy="646331"/>
          </a:xfrm>
          <a:prstGeom prst="rect">
            <a:avLst/>
          </a:prstGeom>
          <a:noFill/>
        </p:spPr>
        <p:txBody>
          <a:bodyPr wrap="square" rtlCol="0">
            <a:spAutoFit/>
          </a:bodyPr>
          <a:lstStyle/>
          <a:p>
            <a:r>
              <a:rPr lang="en-US" sz="3600" b="1" dirty="0" smtClean="0"/>
              <a:t>Motivation</a:t>
            </a:r>
            <a:endParaRPr lang="en-US" sz="3600" b="1" dirty="0"/>
          </a:p>
        </p:txBody>
      </p:sp>
      <p:sp>
        <p:nvSpPr>
          <p:cNvPr id="23" name="TextBox 22"/>
          <p:cNvSpPr txBox="1"/>
          <p:nvPr/>
        </p:nvSpPr>
        <p:spPr>
          <a:xfrm>
            <a:off x="1736442" y="6059716"/>
            <a:ext cx="9212873" cy="3108543"/>
          </a:xfrm>
          <a:prstGeom prst="rect">
            <a:avLst/>
          </a:prstGeom>
          <a:noFill/>
        </p:spPr>
        <p:txBody>
          <a:bodyPr wrap="square" rtlCol="0">
            <a:spAutoFit/>
          </a:bodyPr>
          <a:lstStyle/>
          <a:p>
            <a:r>
              <a:rPr lang="en-US" sz="2800" dirty="0" smtClean="0"/>
              <a:t>The public has mixed views on the usefulness and likeability of humanoid robots.  A surprising </a:t>
            </a:r>
            <a:r>
              <a:rPr lang="en-US" sz="2800" dirty="0" smtClean="0"/>
              <a:t>number </a:t>
            </a:r>
            <a:r>
              <a:rPr lang="en-US" sz="2800" dirty="0" smtClean="0"/>
              <a:t>of </a:t>
            </a:r>
            <a:r>
              <a:rPr lang="en-US" sz="2800" dirty="0" smtClean="0"/>
              <a:t>people are openly reluctant or hostile to </a:t>
            </a:r>
            <a:r>
              <a:rPr lang="en-US" sz="2800" dirty="0" smtClean="0"/>
              <a:t>the idea of interacting </a:t>
            </a:r>
            <a:r>
              <a:rPr lang="en-US" sz="2800" dirty="0" smtClean="0"/>
              <a:t>with one.  Can people’s negative perceptions of a humanoid robot be mitigated by tailoring its nonverbal communication?  And do certain styles of movement convey friendliness and humanlike qualities better than others?  </a:t>
            </a:r>
            <a:endParaRPr lang="en-US" sz="2800" dirty="0"/>
          </a:p>
        </p:txBody>
      </p:sp>
      <p:sp>
        <p:nvSpPr>
          <p:cNvPr id="24" name="TextBox 23"/>
          <p:cNvSpPr txBox="1"/>
          <p:nvPr/>
        </p:nvSpPr>
        <p:spPr>
          <a:xfrm>
            <a:off x="1676400" y="15294621"/>
            <a:ext cx="9272915" cy="3970318"/>
          </a:xfrm>
          <a:prstGeom prst="rect">
            <a:avLst/>
          </a:prstGeom>
          <a:noFill/>
        </p:spPr>
        <p:txBody>
          <a:bodyPr wrap="square" rtlCol="0">
            <a:spAutoFit/>
          </a:bodyPr>
          <a:lstStyle/>
          <a:p>
            <a:r>
              <a:rPr lang="en-US" sz="2800" dirty="0"/>
              <a:t>The current </a:t>
            </a:r>
            <a:r>
              <a:rPr lang="en-US" sz="2800" dirty="0" smtClean="0"/>
              <a:t>functionality allows </a:t>
            </a:r>
            <a:r>
              <a:rPr lang="en-US" sz="2800" dirty="0"/>
              <a:t>for users to create, </a:t>
            </a:r>
            <a:r>
              <a:rPr lang="en-US" sz="2800" dirty="0" smtClean="0"/>
              <a:t> test</a:t>
            </a:r>
            <a:r>
              <a:rPr lang="en-US" sz="2800" dirty="0"/>
              <a:t>, and save </a:t>
            </a:r>
            <a:r>
              <a:rPr lang="en-US" sz="2800" dirty="0" smtClean="0"/>
              <a:t>simple  gestures </a:t>
            </a:r>
            <a:r>
              <a:rPr lang="en-US" sz="2800" dirty="0"/>
              <a:t>composed of </a:t>
            </a:r>
            <a:r>
              <a:rPr lang="en-US" sz="2800" dirty="0" smtClean="0"/>
              <a:t>one or </a:t>
            </a:r>
            <a:r>
              <a:rPr lang="en-US" sz="2800" dirty="0"/>
              <a:t>several joints moving in </a:t>
            </a:r>
            <a:r>
              <a:rPr lang="en-US" sz="2800" dirty="0" smtClean="0"/>
              <a:t>tandem. </a:t>
            </a:r>
            <a:r>
              <a:rPr lang="en-US" sz="2800" dirty="0" smtClean="0"/>
              <a:t> I </a:t>
            </a:r>
            <a:r>
              <a:rPr lang="en-US" sz="2800" dirty="0" smtClean="0"/>
              <a:t>used it to prototype, but I created the final </a:t>
            </a:r>
            <a:r>
              <a:rPr lang="en-US" sz="2800" dirty="0" smtClean="0"/>
              <a:t>gestures by </a:t>
            </a:r>
            <a:r>
              <a:rPr lang="en-US" sz="2800" dirty="0" smtClean="0"/>
              <a:t>coding directly in Python.</a:t>
            </a:r>
            <a:endParaRPr lang="en-US" sz="2800" dirty="0"/>
          </a:p>
          <a:p>
            <a:endParaRPr lang="en-US" sz="2800" dirty="0"/>
          </a:p>
          <a:p>
            <a:r>
              <a:rPr lang="en-US" sz="2800" dirty="0"/>
              <a:t>In the future, I’d like to </a:t>
            </a:r>
            <a:r>
              <a:rPr lang="en-US" sz="2800" dirty="0" smtClean="0"/>
              <a:t> expand </a:t>
            </a:r>
            <a:r>
              <a:rPr lang="en-US" sz="2800" dirty="0"/>
              <a:t>this applet to </a:t>
            </a:r>
            <a:r>
              <a:rPr lang="en-US" sz="2800" dirty="0" smtClean="0"/>
              <a:t> support </a:t>
            </a:r>
            <a:r>
              <a:rPr lang="en-US" sz="2800" dirty="0"/>
              <a:t>the creation of </a:t>
            </a:r>
            <a:r>
              <a:rPr lang="en-US" sz="2800" dirty="0" smtClean="0"/>
              <a:t> multi-phase gestures like the ones </a:t>
            </a:r>
            <a:r>
              <a:rPr lang="en-US" sz="2800" dirty="0" smtClean="0"/>
              <a:t>I used in my study.</a:t>
            </a:r>
            <a:endParaRPr lang="en-US" sz="2800" dirty="0"/>
          </a:p>
          <a:p>
            <a:endParaRPr lang="en-US" sz="2800" dirty="0"/>
          </a:p>
        </p:txBody>
      </p:sp>
      <p:sp>
        <p:nvSpPr>
          <p:cNvPr id="26" name="TextBox 25"/>
          <p:cNvSpPr txBox="1"/>
          <p:nvPr/>
        </p:nvSpPr>
        <p:spPr>
          <a:xfrm>
            <a:off x="21842037" y="16901849"/>
            <a:ext cx="8877161" cy="2246769"/>
          </a:xfrm>
          <a:prstGeom prst="rect">
            <a:avLst/>
          </a:prstGeom>
          <a:noFill/>
        </p:spPr>
        <p:txBody>
          <a:bodyPr wrap="square" rtlCol="0">
            <a:spAutoFit/>
          </a:bodyPr>
          <a:lstStyle/>
          <a:p>
            <a:r>
              <a:rPr lang="en-US" sz="2800" dirty="0" smtClean="0"/>
              <a:t>This study will inform the style of gestures chosen for future NAO robot pilots and studies.  The gestures that cause the robot to be received the most positively can be reused for future studies using the NAO robot at ASU and the Python tool will be useful for further gesture development.</a:t>
            </a:r>
            <a:endParaRPr lang="en-US" sz="28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2776</TotalTime>
  <Words>511</Words>
  <Application>Microsoft Macintosh PowerPoint</Application>
  <PresentationFormat>Custom</PresentationFormat>
  <Paragraphs>32</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Mangal</vt:lpstr>
      <vt:lpstr>Arial</vt:lpstr>
      <vt:lpstr>Office Theme</vt:lpstr>
      <vt:lpstr>PowerPoint Presentation</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HBeshear</dc:creator>
  <cp:lastModifiedBy>Samantha Baker (Student)</cp:lastModifiedBy>
  <cp:revision>36</cp:revision>
  <dcterms:created xsi:type="dcterms:W3CDTF">2011-09-08T18:30:28Z</dcterms:created>
  <dcterms:modified xsi:type="dcterms:W3CDTF">2017-11-01T16:32:54Z</dcterms:modified>
</cp:coreProperties>
</file>